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8" r:id="rId8"/>
    <p:sldId id="258" r:id="rId9"/>
    <p:sldId id="263" r:id="rId10"/>
    <p:sldId id="264" r:id="rId11"/>
    <p:sldId id="265" r:id="rId12"/>
    <p:sldId id="266" r:id="rId13"/>
    <p:sldId id="267"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4DC9EB3-A006-494B-B0DC-F696CDD11C94}" type="datetimeFigureOut">
              <a:rPr lang="pl-PL" smtClean="0"/>
              <a:pPr/>
              <a:t>2014-02-11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1C37928-3376-46C8-8AFD-2068A167AB7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C9EB3-A006-494B-B0DC-F696CDD11C94}" type="datetimeFigureOut">
              <a:rPr lang="pl-PL" smtClean="0"/>
              <a:pPr/>
              <a:t>2014-02-11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37928-3376-46C8-8AFD-2068A167AB7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31032" y="404664"/>
            <a:ext cx="8389440" cy="1944216"/>
          </a:xfrm>
        </p:spPr>
        <p:txBody>
          <a:bodyPr>
            <a:normAutofit fontScale="90000"/>
          </a:bodyPr>
          <a:lstStyle/>
          <a:p>
            <a:r>
              <a:rPr lang="pl-PL" b="1" dirty="0" smtClean="0">
                <a:latin typeface="Bookman Old Style" pitchFamily="18" charset="0"/>
              </a:rPr>
              <a:t>Prawo autorskie w szkole,</a:t>
            </a:r>
            <a:br>
              <a:rPr lang="pl-PL" b="1" dirty="0" smtClean="0">
                <a:latin typeface="Bookman Old Style" pitchFamily="18" charset="0"/>
              </a:rPr>
            </a:br>
            <a:r>
              <a:rPr lang="pl-PL" b="1" dirty="0" smtClean="0">
                <a:latin typeface="Bookman Old Style" pitchFamily="18" charset="0"/>
              </a:rPr>
              <a:t>czyli … </a:t>
            </a:r>
            <a:br>
              <a:rPr lang="pl-PL" b="1" dirty="0" smtClean="0">
                <a:latin typeface="Bookman Old Style" pitchFamily="18" charset="0"/>
              </a:rPr>
            </a:br>
            <a:r>
              <a:rPr lang="pl-PL" b="1" dirty="0" smtClean="0">
                <a:latin typeface="Bookman Old Style" pitchFamily="18" charset="0"/>
              </a:rPr>
              <a:t>zasady eksploatacji Internetu</a:t>
            </a:r>
            <a:endParaRPr lang="pl-PL" b="1" dirty="0">
              <a:latin typeface="Bookman Old Style" pitchFamily="18" charset="0"/>
            </a:endParaRPr>
          </a:p>
        </p:txBody>
      </p:sp>
      <p:sp>
        <p:nvSpPr>
          <p:cNvPr id="3" name="Podtytuł 2"/>
          <p:cNvSpPr>
            <a:spLocks noGrp="1"/>
          </p:cNvSpPr>
          <p:nvPr>
            <p:ph type="subTitle" idx="1"/>
          </p:nvPr>
        </p:nvSpPr>
        <p:spPr>
          <a:xfrm>
            <a:off x="1619672" y="5517232"/>
            <a:ext cx="5760640" cy="1152128"/>
          </a:xfrm>
        </p:spPr>
        <p:txBody>
          <a:bodyPr>
            <a:normAutofit lnSpcReduction="10000"/>
          </a:bodyPr>
          <a:lstStyle/>
          <a:p>
            <a:r>
              <a:rPr lang="pl-PL" b="1" dirty="0" smtClean="0">
                <a:solidFill>
                  <a:schemeClr val="tx1"/>
                </a:solidFill>
              </a:rPr>
              <a:t>Opracowała:</a:t>
            </a:r>
          </a:p>
          <a:p>
            <a:r>
              <a:rPr lang="pl-PL" b="1" dirty="0" smtClean="0">
                <a:solidFill>
                  <a:schemeClr val="tx1"/>
                </a:solidFill>
              </a:rPr>
              <a:t>Krystyna Dzikowska</a:t>
            </a:r>
            <a:endParaRPr lang="pl-PL" b="1" dirty="0">
              <a:solidFill>
                <a:schemeClr val="tx1"/>
              </a:solidFill>
            </a:endParaRPr>
          </a:p>
        </p:txBody>
      </p:sp>
      <p:pic>
        <p:nvPicPr>
          <p:cNvPr id="5" name="Obraz 4" descr="http://www.widok.waw.pl/files/internet.gif"/>
          <p:cNvPicPr/>
          <p:nvPr/>
        </p:nvPicPr>
        <p:blipFill>
          <a:blip r:embed="rId2" cstate="print"/>
          <a:srcRect/>
          <a:stretch>
            <a:fillRect/>
          </a:stretch>
        </p:blipFill>
        <p:spPr bwMode="auto">
          <a:xfrm>
            <a:off x="2987824" y="2852936"/>
            <a:ext cx="2952328" cy="23042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640" y="274638"/>
            <a:ext cx="7355160" cy="1143000"/>
          </a:xfrm>
        </p:spPr>
        <p:txBody>
          <a:bodyPr>
            <a:normAutofit fontScale="90000"/>
          </a:bodyPr>
          <a:lstStyle/>
          <a:p>
            <a:r>
              <a:rPr lang="pl-PL" b="1" dirty="0" smtClean="0">
                <a:latin typeface="Bookman Old Style" pitchFamily="18" charset="0"/>
              </a:rPr>
              <a:t>Internet a twórczość multimedialna</a:t>
            </a:r>
            <a:endParaRPr lang="pl-PL" b="1" dirty="0">
              <a:latin typeface="Bookman Old Style" pitchFamily="18" charset="0"/>
            </a:endParaRPr>
          </a:p>
        </p:txBody>
      </p:sp>
      <p:sp>
        <p:nvSpPr>
          <p:cNvPr id="3" name="Symbol zastępczy zawartości 2"/>
          <p:cNvSpPr>
            <a:spLocks noGrp="1"/>
          </p:cNvSpPr>
          <p:nvPr>
            <p:ph idx="1"/>
          </p:nvPr>
        </p:nvSpPr>
        <p:spPr>
          <a:xfrm>
            <a:off x="457200" y="2060848"/>
            <a:ext cx="8229600" cy="4065315"/>
          </a:xfrm>
        </p:spPr>
        <p:txBody>
          <a:bodyPr>
            <a:normAutofit fontScale="92500"/>
          </a:bodyPr>
          <a:lstStyle/>
          <a:p>
            <a:r>
              <a:rPr lang="pl-PL" b="1" dirty="0" smtClean="0"/>
              <a:t>Dozwolone jest tworzenie multimedialnych prezentacji, które zawierają cudze utwory             ( zdjęcia, filmy, muzykę, itd.) i bezpłatne wykorzystanie ich na zajęciach w szkole.</a:t>
            </a:r>
          </a:p>
          <a:p>
            <a:r>
              <a:rPr lang="pl-PL" b="1" dirty="0" smtClean="0"/>
              <a:t>Jeśli jednak ktoś chce udostępnić taką prezentację na szkolnej stronie internetowej, musi uzyskać zgodę autorów wszystkich dzieł w niej użytych ( np. autorów zdjęć czy muzyki).</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404664"/>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640" y="274638"/>
            <a:ext cx="7355160" cy="1570186"/>
          </a:xfrm>
        </p:spPr>
        <p:txBody>
          <a:bodyPr>
            <a:noAutofit/>
          </a:bodyPr>
          <a:lstStyle/>
          <a:p>
            <a:r>
              <a:rPr lang="pl-PL" sz="3600" b="1" dirty="0" smtClean="0">
                <a:latin typeface="Bookman Old Style" pitchFamily="18" charset="0"/>
              </a:rPr>
              <a:t>Internet a program komputerowy</a:t>
            </a:r>
            <a:br>
              <a:rPr lang="pl-PL" sz="3600" b="1" dirty="0" smtClean="0">
                <a:latin typeface="Bookman Old Style" pitchFamily="18" charset="0"/>
              </a:rPr>
            </a:br>
            <a:r>
              <a:rPr lang="pl-PL" sz="3600" b="1" dirty="0" smtClean="0">
                <a:latin typeface="Bookman Old Style" pitchFamily="18" charset="0"/>
              </a:rPr>
              <a:t>(twórcza baza danych)</a:t>
            </a:r>
            <a:endParaRPr lang="pl-PL" sz="3600" b="1" dirty="0">
              <a:latin typeface="Bookman Old Style" pitchFamily="18" charset="0"/>
            </a:endParaRPr>
          </a:p>
        </p:txBody>
      </p:sp>
      <p:sp>
        <p:nvSpPr>
          <p:cNvPr id="3" name="Symbol zastępczy zawartości 2"/>
          <p:cNvSpPr>
            <a:spLocks noGrp="1"/>
          </p:cNvSpPr>
          <p:nvPr>
            <p:ph idx="1"/>
          </p:nvPr>
        </p:nvSpPr>
        <p:spPr>
          <a:xfrm>
            <a:off x="457200" y="2276872"/>
            <a:ext cx="8229600" cy="4104456"/>
          </a:xfrm>
        </p:spPr>
        <p:txBody>
          <a:bodyPr>
            <a:normAutofit fontScale="85000" lnSpcReduction="20000"/>
          </a:bodyPr>
          <a:lstStyle/>
          <a:p>
            <a:r>
              <a:rPr lang="pl-PL" b="1" dirty="0" smtClean="0"/>
              <a:t>Użytkownik programu, który legalnie wszedł w jego posiadanie ( np. kupując licencjonowany program), nie może bez zgody podmiotu uprawnionego (producenta oprogramowania) udostępniać go w Internecie.</a:t>
            </a:r>
          </a:p>
          <a:p>
            <a:r>
              <a:rPr lang="pl-PL" b="1" dirty="0" smtClean="0"/>
              <a:t>Twórczej bazy danych nie można bez zgody właściciela majątkowych praw autorskich wprowadzać do Internetu. Dotyczy to również części takiej bazy.( np. spis pracowników szkoły oparty na określonym podziale, lista uczniów wycieczki, obozu, lista korzystających z zasobów biblioteki )</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404664"/>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274638"/>
            <a:ext cx="7704856" cy="1714202"/>
          </a:xfrm>
        </p:spPr>
        <p:txBody>
          <a:bodyPr>
            <a:noAutofit/>
          </a:bodyPr>
          <a:lstStyle/>
          <a:p>
            <a:r>
              <a:rPr lang="pl-PL" sz="3600" b="1" dirty="0" smtClean="0">
                <a:latin typeface="Bookman Old Style" pitchFamily="18" charset="0"/>
              </a:rPr>
              <a:t>Odpowiedzialność za nielegalne rozpowszechnianie materiałów w Internecie</a:t>
            </a:r>
            <a:endParaRPr lang="pl-PL" sz="3600" b="1" dirty="0">
              <a:latin typeface="Bookman Old Style" pitchFamily="18" charset="0"/>
            </a:endParaRPr>
          </a:p>
        </p:txBody>
      </p:sp>
      <p:sp>
        <p:nvSpPr>
          <p:cNvPr id="3" name="Symbol zastępczy zawartości 2"/>
          <p:cNvSpPr>
            <a:spLocks noGrp="1"/>
          </p:cNvSpPr>
          <p:nvPr>
            <p:ph idx="1"/>
          </p:nvPr>
        </p:nvSpPr>
        <p:spPr>
          <a:xfrm>
            <a:off x="457200" y="2204864"/>
            <a:ext cx="8229600" cy="3921299"/>
          </a:xfrm>
        </p:spPr>
        <p:txBody>
          <a:bodyPr/>
          <a:lstStyle/>
          <a:p>
            <a:r>
              <a:rPr lang="pl-PL" b="1" dirty="0" smtClean="0"/>
              <a:t>Wprowadzenie do Internetu utworów lub przedmiotów praw pokrewnych bez zgody podmiotu uprawnionego może skutkować odpowiedzialnością z tytułu naruszenia majątkowych praw autorskich lub pokrewnych.</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404664"/>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Bookman Old Style" pitchFamily="18" charset="0"/>
              </a:rPr>
              <a:t>Bibliografia</a:t>
            </a:r>
            <a:endParaRPr lang="pl-PL" b="1" dirty="0">
              <a:latin typeface="Bookman Old Style" pitchFamily="18" charset="0"/>
            </a:endParaRPr>
          </a:p>
        </p:txBody>
      </p:sp>
      <p:sp>
        <p:nvSpPr>
          <p:cNvPr id="3" name="Symbol zastępczy zawartości 2"/>
          <p:cNvSpPr>
            <a:spLocks noGrp="1"/>
          </p:cNvSpPr>
          <p:nvPr>
            <p:ph idx="1"/>
          </p:nvPr>
        </p:nvSpPr>
        <p:spPr>
          <a:xfrm>
            <a:off x="457200" y="1700808"/>
            <a:ext cx="8229600" cy="4536504"/>
          </a:xfrm>
        </p:spPr>
        <p:txBody>
          <a:bodyPr>
            <a:normAutofit fontScale="85000" lnSpcReduction="10000"/>
          </a:bodyPr>
          <a:lstStyle/>
          <a:p>
            <a:r>
              <a:rPr lang="pl-PL" b="1" dirty="0" err="1" smtClean="0"/>
              <a:t>Bońkowski</a:t>
            </a:r>
            <a:r>
              <a:rPr lang="pl-PL" b="1" dirty="0" smtClean="0"/>
              <a:t> Dominik: Zgodnie z prawem: Do kogo należą prawa autorskie strony internetowej wykonanej przez autora zatrudnionego na podstawie umowy o pracę? W:Wszystko dla Szkoły, 2010, nr 10, s.16</a:t>
            </a:r>
          </a:p>
          <a:p>
            <a:r>
              <a:rPr lang="pl-PL" b="1" dirty="0" smtClean="0"/>
              <a:t>Skrzyński Dariusz: Prawo autorskie w szkole, czyli … zasady eksploatacji </a:t>
            </a:r>
            <a:r>
              <a:rPr lang="pl-PL" b="1" dirty="0" err="1" smtClean="0"/>
              <a:t>internetu</a:t>
            </a:r>
            <a:r>
              <a:rPr lang="pl-PL" b="1" dirty="0" smtClean="0"/>
              <a:t>. W: Biblioteka w Szkole, 2010, nr 5 s. 8 – 11</a:t>
            </a:r>
          </a:p>
          <a:p>
            <a:r>
              <a:rPr lang="pl-PL" b="1" dirty="0" smtClean="0">
                <a:solidFill>
                  <a:srgbClr val="C00000"/>
                </a:solidFill>
              </a:rPr>
              <a:t>Podstawa prawna:</a:t>
            </a:r>
          </a:p>
          <a:p>
            <a:r>
              <a:rPr lang="pl-PL" b="1" dirty="0" smtClean="0"/>
              <a:t>Ustawa z 4 lutego 1994 o prawie autorskim i prawach pokrewnych ( Dziennik Ustaw 2000, nr 80, poz.904 )</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404664"/>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b="1" dirty="0" smtClean="0">
                <a:latin typeface="Bookman Old Style" pitchFamily="18" charset="0"/>
              </a:rPr>
              <a:t>Definicja Internetu</a:t>
            </a:r>
            <a:endParaRPr lang="pl-PL" b="1" dirty="0">
              <a:latin typeface="Bookman Old Style" pitchFamily="18" charset="0"/>
            </a:endParaRPr>
          </a:p>
        </p:txBody>
      </p:sp>
      <p:sp>
        <p:nvSpPr>
          <p:cNvPr id="5" name="Symbol zastępczy zawartości 4"/>
          <p:cNvSpPr>
            <a:spLocks noGrp="1"/>
          </p:cNvSpPr>
          <p:nvPr>
            <p:ph idx="1"/>
          </p:nvPr>
        </p:nvSpPr>
        <p:spPr/>
        <p:txBody>
          <a:bodyPr>
            <a:normAutofit fontScale="92500"/>
          </a:bodyPr>
          <a:lstStyle/>
          <a:p>
            <a:r>
              <a:rPr lang="pl-PL" b="1" dirty="0" smtClean="0"/>
              <a:t>Internet powinien być rozumiany jako ogólnoświatowa sieć wykorzystująca możliwości komunikacji elektronicznej. </a:t>
            </a:r>
          </a:p>
          <a:p>
            <a:r>
              <a:rPr lang="pl-PL" b="1" dirty="0" smtClean="0"/>
              <a:t>Daje możliwości nie tylko publicznego udostępniania wszelkiego rodzaju materiałów, ale także korzystania z tych materiałów. </a:t>
            </a:r>
          </a:p>
          <a:p>
            <a:r>
              <a:rPr lang="pl-PL" b="1" dirty="0" smtClean="0"/>
              <a:t>Musimy jednak pamiętać o tym, że udostępnianie i korzystanie z Internetu są normowane przepisami prawa.</a:t>
            </a:r>
            <a:endParaRPr lang="pl-PL" b="1" dirty="0"/>
          </a:p>
        </p:txBody>
      </p:sp>
      <p:pic>
        <p:nvPicPr>
          <p:cNvPr id="6" name="Obraz 5" descr="http://2.bp.blogspot.com/-E5d5GwldB-8/Trnvm8u1XHI/AAAAAAAABHA/cNDBt6_v0QY/s1600/internet.jpg"/>
          <p:cNvPicPr/>
          <p:nvPr/>
        </p:nvPicPr>
        <p:blipFill>
          <a:blip r:embed="rId2" cstate="print"/>
          <a:srcRect/>
          <a:stretch>
            <a:fillRect/>
          </a:stretch>
        </p:blipFill>
        <p:spPr bwMode="auto">
          <a:xfrm>
            <a:off x="323528" y="332656"/>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274638"/>
            <a:ext cx="7499176" cy="994122"/>
          </a:xfrm>
        </p:spPr>
        <p:txBody>
          <a:bodyPr>
            <a:normAutofit fontScale="90000"/>
          </a:bodyPr>
          <a:lstStyle/>
          <a:p>
            <a:r>
              <a:rPr lang="pl-PL" b="1" dirty="0" smtClean="0">
                <a:latin typeface="Bookman Old Style" pitchFamily="18" charset="0"/>
              </a:rPr>
              <a:t/>
            </a:r>
            <a:br>
              <a:rPr lang="pl-PL" b="1" dirty="0" smtClean="0">
                <a:latin typeface="Bookman Old Style" pitchFamily="18" charset="0"/>
              </a:rPr>
            </a:br>
            <a:r>
              <a:rPr lang="pl-PL" b="1" dirty="0" smtClean="0">
                <a:latin typeface="Bookman Old Style" pitchFamily="18" charset="0"/>
              </a:rPr>
              <a:t>Internet a prawo autorskie</a:t>
            </a:r>
            <a:br>
              <a:rPr lang="pl-PL" b="1" dirty="0" smtClean="0">
                <a:latin typeface="Bookman Old Style" pitchFamily="18" charset="0"/>
              </a:rPr>
            </a:br>
            <a:r>
              <a:rPr lang="pl-PL" b="1" dirty="0" smtClean="0">
                <a:solidFill>
                  <a:srgbClr val="C00000"/>
                </a:solidFill>
                <a:latin typeface="Bookman Old Style" pitchFamily="18" charset="0"/>
              </a:rPr>
              <a:t>Podstawowe zasady</a:t>
            </a:r>
            <a:br>
              <a:rPr lang="pl-PL" b="1" dirty="0" smtClean="0">
                <a:solidFill>
                  <a:srgbClr val="C00000"/>
                </a:solidFill>
                <a:latin typeface="Bookman Old Style" pitchFamily="18" charset="0"/>
              </a:rPr>
            </a:br>
            <a:endParaRPr lang="pl-PL" b="1" dirty="0">
              <a:latin typeface="Bookman Old Style" pitchFamily="18" charset="0"/>
            </a:endParaRPr>
          </a:p>
        </p:txBody>
      </p:sp>
      <p:sp>
        <p:nvSpPr>
          <p:cNvPr id="3" name="Symbol zastępczy zawartości 2"/>
          <p:cNvSpPr>
            <a:spLocks noGrp="1"/>
          </p:cNvSpPr>
          <p:nvPr>
            <p:ph idx="1"/>
          </p:nvPr>
        </p:nvSpPr>
        <p:spPr>
          <a:xfrm>
            <a:off x="457200" y="1844824"/>
            <a:ext cx="8229600" cy="4392488"/>
          </a:xfrm>
        </p:spPr>
        <p:txBody>
          <a:bodyPr>
            <a:normAutofit fontScale="85000" lnSpcReduction="10000"/>
          </a:bodyPr>
          <a:lstStyle/>
          <a:p>
            <a:pPr>
              <a:buFontTx/>
              <a:buChar char="-"/>
            </a:pPr>
            <a:r>
              <a:rPr lang="pl-PL" b="1" dirty="0" smtClean="0"/>
              <a:t>Internet również podlega prawu </a:t>
            </a:r>
            <a:r>
              <a:rPr lang="pl-PL" b="1" dirty="0" smtClean="0"/>
              <a:t>autorskiemu</a:t>
            </a:r>
          </a:p>
          <a:p>
            <a:pPr>
              <a:buNone/>
            </a:pPr>
            <a:r>
              <a:rPr lang="pl-PL" b="1" dirty="0" smtClean="0">
                <a:solidFill>
                  <a:srgbClr val="C00000"/>
                </a:solidFill>
              </a:rPr>
              <a:t>-   Podstawa </a:t>
            </a:r>
            <a:r>
              <a:rPr lang="pl-PL" b="1" dirty="0" smtClean="0">
                <a:solidFill>
                  <a:srgbClr val="C00000"/>
                </a:solidFill>
              </a:rPr>
              <a:t>prawna:</a:t>
            </a:r>
          </a:p>
          <a:p>
            <a:pPr>
              <a:buNone/>
            </a:pPr>
            <a:r>
              <a:rPr lang="pl-PL" b="1" dirty="0" smtClean="0"/>
              <a:t>    Ustawa </a:t>
            </a:r>
            <a:r>
              <a:rPr lang="pl-PL" b="1" dirty="0" smtClean="0"/>
              <a:t>z 4 lutego 1994 o prawie autorskim i prawach pokrewnych ( Dziennik Ustaw 2000, nr 80, poz.904 </a:t>
            </a:r>
            <a:r>
              <a:rPr lang="pl-PL" b="1" dirty="0" smtClean="0"/>
              <a:t>)</a:t>
            </a:r>
            <a:endParaRPr lang="pl-PL" b="1" dirty="0" smtClean="0"/>
          </a:p>
          <a:p>
            <a:pPr>
              <a:buFontTx/>
              <a:buChar char="-"/>
            </a:pPr>
            <a:r>
              <a:rPr lang="pl-PL" b="1" dirty="0" smtClean="0"/>
              <a:t>Utworem może być nie tylko książka, film czy wiersz, lecz także strona internetowa</a:t>
            </a:r>
          </a:p>
          <a:p>
            <a:pPr>
              <a:buFontTx/>
              <a:buChar char="-"/>
            </a:pPr>
            <a:r>
              <a:rPr lang="pl-PL" b="1" dirty="0" smtClean="0"/>
              <a:t>Dzieła udostępniane w Internecie podlegają ochronie, tak jak każdy utwór czy przedmiot praw pokrewnych rozpowszechnione w inny sposób ( np. na płycie, w kinie).</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332656"/>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274638"/>
            <a:ext cx="7427168" cy="1143000"/>
          </a:xfrm>
        </p:spPr>
        <p:txBody>
          <a:bodyPr>
            <a:normAutofit fontScale="90000"/>
          </a:bodyPr>
          <a:lstStyle/>
          <a:p>
            <a:r>
              <a:rPr lang="pl-PL" b="1" dirty="0" smtClean="0">
                <a:latin typeface="Bookman Old Style" pitchFamily="18" charset="0"/>
              </a:rPr>
              <a:t>Internet a prawo autorskie</a:t>
            </a:r>
            <a:r>
              <a:rPr lang="pl-PL" b="1" dirty="0" smtClean="0">
                <a:solidFill>
                  <a:srgbClr val="C00000"/>
                </a:solidFill>
                <a:latin typeface="Bookman Old Style" pitchFamily="18" charset="0"/>
              </a:rPr>
              <a:t> Podstawowe zasady</a:t>
            </a:r>
            <a:endParaRPr lang="pl-PL" dirty="0"/>
          </a:p>
        </p:txBody>
      </p:sp>
      <p:sp>
        <p:nvSpPr>
          <p:cNvPr id="3" name="Symbol zastępczy zawartości 2"/>
          <p:cNvSpPr>
            <a:spLocks noGrp="1"/>
          </p:cNvSpPr>
          <p:nvPr>
            <p:ph idx="1"/>
          </p:nvPr>
        </p:nvSpPr>
        <p:spPr>
          <a:xfrm>
            <a:off x="457200" y="1988840"/>
            <a:ext cx="8229600" cy="4248472"/>
          </a:xfrm>
        </p:spPr>
        <p:txBody>
          <a:bodyPr>
            <a:normAutofit lnSpcReduction="10000"/>
          </a:bodyPr>
          <a:lstStyle/>
          <a:p>
            <a:r>
              <a:rPr lang="pl-PL" b="1" dirty="0" smtClean="0"/>
              <a:t>Umieszczanie utworu na stronach internetowych nie oznacza możliwości jego bezpłatnego kopiowania, a jedynie bezpłatną dostępność.</a:t>
            </a:r>
          </a:p>
          <a:p>
            <a:r>
              <a:rPr lang="pl-PL" b="1" dirty="0" smtClean="0"/>
              <a:t>Można bezpłatnie wykorzystać materiały dostępne w Internecie, tak jak utwory pozyskane z innych źródeł i na takich samych zasadach ( w ramach użytku prywatnego lub publicznego)</a:t>
            </a:r>
          </a:p>
          <a:p>
            <a:endParaRPr lang="pl-PL" b="1" dirty="0" smtClean="0"/>
          </a:p>
          <a:p>
            <a:endParaRPr lang="pl-PL"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332656"/>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640" y="274638"/>
            <a:ext cx="7355160" cy="1143000"/>
          </a:xfrm>
        </p:spPr>
        <p:txBody>
          <a:bodyPr>
            <a:normAutofit fontScale="90000"/>
          </a:bodyPr>
          <a:lstStyle/>
          <a:p>
            <a:r>
              <a:rPr lang="pl-PL" b="1" dirty="0" smtClean="0">
                <a:latin typeface="Bookman Old Style" pitchFamily="18" charset="0"/>
              </a:rPr>
              <a:t>Internet a prawo autorskie</a:t>
            </a:r>
            <a:r>
              <a:rPr lang="pl-PL" b="1" dirty="0" smtClean="0">
                <a:solidFill>
                  <a:srgbClr val="C00000"/>
                </a:solidFill>
                <a:latin typeface="Bookman Old Style" pitchFamily="18" charset="0"/>
              </a:rPr>
              <a:t> </a:t>
            </a:r>
            <a:br>
              <a:rPr lang="pl-PL" b="1" dirty="0" smtClean="0">
                <a:solidFill>
                  <a:srgbClr val="C00000"/>
                </a:solidFill>
                <a:latin typeface="Bookman Old Style" pitchFamily="18" charset="0"/>
              </a:rPr>
            </a:br>
            <a:r>
              <a:rPr lang="pl-PL" b="1" dirty="0" smtClean="0">
                <a:solidFill>
                  <a:srgbClr val="C00000"/>
                </a:solidFill>
                <a:latin typeface="Bookman Old Style" pitchFamily="18" charset="0"/>
              </a:rPr>
              <a:t>Podstawowe zasady</a:t>
            </a:r>
            <a:endParaRPr lang="pl-PL" dirty="0"/>
          </a:p>
        </p:txBody>
      </p:sp>
      <p:sp>
        <p:nvSpPr>
          <p:cNvPr id="3" name="Symbol zastępczy zawartości 2"/>
          <p:cNvSpPr>
            <a:spLocks noGrp="1"/>
          </p:cNvSpPr>
          <p:nvPr>
            <p:ph idx="1"/>
          </p:nvPr>
        </p:nvSpPr>
        <p:spPr>
          <a:xfrm>
            <a:off x="457200" y="1772816"/>
            <a:ext cx="8291264" cy="4608512"/>
          </a:xfrm>
        </p:spPr>
        <p:txBody>
          <a:bodyPr>
            <a:normAutofit fontScale="92500" lnSpcReduction="10000"/>
          </a:bodyPr>
          <a:lstStyle/>
          <a:p>
            <a:r>
              <a:rPr lang="pl-PL" b="1" dirty="0" smtClean="0"/>
              <a:t>Należy</a:t>
            </a:r>
            <a:r>
              <a:rPr lang="pl-PL" b="1" dirty="0" smtClean="0">
                <a:latin typeface="Bookman Old Style" pitchFamily="18" charset="0"/>
              </a:rPr>
              <a:t> </a:t>
            </a:r>
            <a:r>
              <a:rPr lang="pl-PL" b="1" dirty="0" smtClean="0"/>
              <a:t>zawsze podawać autora oraz źródło, z którego dzieło zostało pozyskane ( np. adres strony WWW i datę wersji strony ).</a:t>
            </a:r>
          </a:p>
          <a:p>
            <a:r>
              <a:rPr lang="pl-PL" b="1" dirty="0" smtClean="0"/>
              <a:t>Należy w każdym przypadku uzyskać zgodę autora na rozpowszechnianie twórczości w Internecie.</a:t>
            </a:r>
          </a:p>
          <a:p>
            <a:r>
              <a:rPr lang="pl-PL" b="1" dirty="0" smtClean="0"/>
              <a:t>Rozpowszechnianie programu komputerowego   ( lub twórczych baz danych) w Internecie wymaga zgody podmiotu uprawnionego ( np. producenta oprogramowania)</a:t>
            </a:r>
            <a:endParaRPr lang="pl-PL"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332656"/>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640" y="274638"/>
            <a:ext cx="7355160" cy="1143000"/>
          </a:xfrm>
        </p:spPr>
        <p:txBody>
          <a:bodyPr>
            <a:normAutofit fontScale="90000"/>
          </a:bodyPr>
          <a:lstStyle/>
          <a:p>
            <a:r>
              <a:rPr lang="pl-PL" b="1" dirty="0" smtClean="0">
                <a:latin typeface="Bookman Old Style" pitchFamily="18" charset="0"/>
              </a:rPr>
              <a:t>Internet a prawo autorskie</a:t>
            </a:r>
            <a:r>
              <a:rPr lang="pl-PL" b="1" dirty="0" smtClean="0">
                <a:solidFill>
                  <a:srgbClr val="C00000"/>
                </a:solidFill>
                <a:latin typeface="Bookman Old Style" pitchFamily="18" charset="0"/>
              </a:rPr>
              <a:t> </a:t>
            </a:r>
            <a:br>
              <a:rPr lang="pl-PL" b="1" dirty="0" smtClean="0">
                <a:solidFill>
                  <a:srgbClr val="C00000"/>
                </a:solidFill>
                <a:latin typeface="Bookman Old Style" pitchFamily="18" charset="0"/>
              </a:rPr>
            </a:br>
            <a:r>
              <a:rPr lang="pl-PL" b="1" dirty="0" smtClean="0">
                <a:solidFill>
                  <a:srgbClr val="C00000"/>
                </a:solidFill>
                <a:latin typeface="Bookman Old Style" pitchFamily="18" charset="0"/>
              </a:rPr>
              <a:t>Podstawowe zasady</a:t>
            </a:r>
            <a:endParaRPr lang="pl-PL" dirty="0"/>
          </a:p>
        </p:txBody>
      </p:sp>
      <p:sp>
        <p:nvSpPr>
          <p:cNvPr id="3" name="Symbol zastępczy zawartości 2"/>
          <p:cNvSpPr>
            <a:spLocks noGrp="1"/>
          </p:cNvSpPr>
          <p:nvPr>
            <p:ph idx="1"/>
          </p:nvPr>
        </p:nvSpPr>
        <p:spPr>
          <a:xfrm>
            <a:off x="457200" y="1844824"/>
            <a:ext cx="8229600" cy="4281339"/>
          </a:xfrm>
        </p:spPr>
        <p:txBody>
          <a:bodyPr/>
          <a:lstStyle/>
          <a:p>
            <a:r>
              <a:rPr lang="pl-PL" b="1" dirty="0" smtClean="0"/>
              <a:t>Zamieszczanie prezentacji multimedialnej w Internecie wymaga zgody autorów wszystkich dzieł w niej użytych.</a:t>
            </a:r>
          </a:p>
          <a:p>
            <a:r>
              <a:rPr lang="pl-PL" b="1" dirty="0" smtClean="0"/>
              <a:t>Wprowadzenie do Internetu utworów lub przedmiotów praw pokrewnych bez zgody podmiotu uprawnionego może skutkować odpowiedzialnością cywilną lub karną.</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332656"/>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Bookman Old Style" pitchFamily="18" charset="0"/>
              </a:rPr>
              <a:t>Poznaj szczegóły</a:t>
            </a:r>
            <a:endParaRPr lang="pl-PL" b="1" dirty="0">
              <a:latin typeface="Bookman Old Style" pitchFamily="18" charset="0"/>
            </a:endParaRPr>
          </a:p>
        </p:txBody>
      </p:sp>
      <p:sp>
        <p:nvSpPr>
          <p:cNvPr id="3" name="Symbol zastępczy zawartości 2"/>
          <p:cNvSpPr>
            <a:spLocks noGrp="1"/>
          </p:cNvSpPr>
          <p:nvPr>
            <p:ph idx="1"/>
          </p:nvPr>
        </p:nvSpPr>
        <p:spPr/>
        <p:txBody>
          <a:bodyPr/>
          <a:lstStyle/>
          <a:p>
            <a:pPr algn="ctr">
              <a:buNone/>
            </a:pPr>
            <a:r>
              <a:rPr lang="pl-PL" b="1" smtClean="0">
                <a:latin typeface="Bookman Old Style" pitchFamily="18" charset="0"/>
              </a:rPr>
              <a:t>Zasad </a:t>
            </a:r>
            <a:r>
              <a:rPr lang="pl-PL" b="1" dirty="0" smtClean="0">
                <a:latin typeface="Bookman Old Style" pitchFamily="18" charset="0"/>
              </a:rPr>
              <a:t>eksploatacji Internetu</a:t>
            </a:r>
            <a:endParaRPr lang="pl-PL"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483768" y="2708920"/>
            <a:ext cx="3888432"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75656" y="274638"/>
            <a:ext cx="7211144" cy="1143000"/>
          </a:xfrm>
        </p:spPr>
        <p:txBody>
          <a:bodyPr>
            <a:normAutofit fontScale="90000"/>
          </a:bodyPr>
          <a:lstStyle/>
          <a:p>
            <a:r>
              <a:rPr lang="pl-PL" b="1" dirty="0" smtClean="0">
                <a:latin typeface="Bookman Old Style" pitchFamily="18" charset="0"/>
              </a:rPr>
              <a:t>Korzystanie z materiałów dostępnych w Internecie</a:t>
            </a:r>
            <a:endParaRPr lang="pl-PL" b="1" dirty="0">
              <a:latin typeface="Bookman Old Style" pitchFamily="18" charset="0"/>
            </a:endParaRPr>
          </a:p>
        </p:txBody>
      </p:sp>
      <p:sp>
        <p:nvSpPr>
          <p:cNvPr id="3" name="Symbol zastępczy zawartości 2"/>
          <p:cNvSpPr>
            <a:spLocks noGrp="1"/>
          </p:cNvSpPr>
          <p:nvPr>
            <p:ph idx="1"/>
          </p:nvPr>
        </p:nvSpPr>
        <p:spPr>
          <a:xfrm>
            <a:off x="457200" y="1916832"/>
            <a:ext cx="8229600" cy="4209331"/>
          </a:xfrm>
        </p:spPr>
        <p:txBody>
          <a:bodyPr/>
          <a:lstStyle/>
          <a:p>
            <a:r>
              <a:rPr lang="pl-PL" b="1" dirty="0" smtClean="0"/>
              <a:t>Umieszczanie każdego rodzaju dzieła na stronach internetowych nie oznacza możliwości jego bezpłatnego kopiowania, a jedynie bezpłatną dostępność.</a:t>
            </a:r>
          </a:p>
          <a:p>
            <a:r>
              <a:rPr lang="pl-PL" b="1" dirty="0" smtClean="0"/>
              <a:t>Każdy ( również uczeń i nauczyciel) może korzystać bezpłatnie z zasobów Internetu w ramach dozwolonego użytku prywatnego.</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404664"/>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640" y="274638"/>
            <a:ext cx="7355160" cy="1143000"/>
          </a:xfrm>
        </p:spPr>
        <p:txBody>
          <a:bodyPr>
            <a:normAutofit fontScale="90000"/>
          </a:bodyPr>
          <a:lstStyle/>
          <a:p>
            <a:r>
              <a:rPr lang="pl-PL" b="1" dirty="0" smtClean="0">
                <a:latin typeface="Bookman Old Style" pitchFamily="18" charset="0"/>
              </a:rPr>
              <a:t>Rozpowszechnianie materiałów w Internecie</a:t>
            </a:r>
            <a:endParaRPr lang="pl-PL" b="1" dirty="0">
              <a:latin typeface="Bookman Old Style" pitchFamily="18" charset="0"/>
            </a:endParaRPr>
          </a:p>
        </p:txBody>
      </p:sp>
      <p:sp>
        <p:nvSpPr>
          <p:cNvPr id="3" name="Symbol zastępczy zawartości 2"/>
          <p:cNvSpPr>
            <a:spLocks noGrp="1"/>
          </p:cNvSpPr>
          <p:nvPr>
            <p:ph idx="1"/>
          </p:nvPr>
        </p:nvSpPr>
        <p:spPr/>
        <p:txBody>
          <a:bodyPr>
            <a:normAutofit fontScale="92500" lnSpcReduction="10000"/>
          </a:bodyPr>
          <a:lstStyle/>
          <a:p>
            <a:r>
              <a:rPr lang="pl-PL" b="1" dirty="0" smtClean="0"/>
              <a:t>Jeśli ktoś chce użyć utworu – np. zdjęcia, rysunku, filmu, tekstu, utworu muzycznego – na stronie internetowej, </a:t>
            </a:r>
            <a:r>
              <a:rPr lang="pl-PL" b="1" dirty="0" err="1" smtClean="0"/>
              <a:t>blogu</a:t>
            </a:r>
            <a:r>
              <a:rPr lang="pl-PL" b="1" dirty="0" smtClean="0"/>
              <a:t>, w portalu </a:t>
            </a:r>
            <a:r>
              <a:rPr lang="pl-PL" b="1" dirty="0" err="1" smtClean="0"/>
              <a:t>społecznościowym</a:t>
            </a:r>
            <a:r>
              <a:rPr lang="pl-PL" b="1" dirty="0" smtClean="0"/>
              <a:t> czy innym miejscu w sieci, zawsze musi uzyskać zgodę właściciela praw autorskich.</a:t>
            </a:r>
          </a:p>
          <a:p>
            <a:r>
              <a:rPr lang="pl-PL" b="1" dirty="0" smtClean="0"/>
              <a:t>Wprowadzenie przedmiotów praw pokrewnych do Internetu również wymaga zgody podmiotu uprawnionego ( np. artysty wykonawcy, producenta, nadawcy, wydawcy)</a:t>
            </a:r>
            <a:endParaRPr lang="pl-PL" b="1" dirty="0"/>
          </a:p>
        </p:txBody>
      </p:sp>
      <p:pic>
        <p:nvPicPr>
          <p:cNvPr id="4" name="Obraz 3" descr="http://2.bp.blogspot.com/-E5d5GwldB-8/Trnvm8u1XHI/AAAAAAAABHA/cNDBt6_v0QY/s1600/internet.jpg"/>
          <p:cNvPicPr/>
          <p:nvPr/>
        </p:nvPicPr>
        <p:blipFill>
          <a:blip r:embed="rId2" cstate="print"/>
          <a:srcRect/>
          <a:stretch>
            <a:fillRect/>
          </a:stretch>
        </p:blipFill>
        <p:spPr bwMode="auto">
          <a:xfrm>
            <a:off x="251520" y="404664"/>
            <a:ext cx="876300" cy="888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657</Words>
  <Application>Microsoft Office PowerPoint</Application>
  <PresentationFormat>Pokaz na ekranie (4:3)</PresentationFormat>
  <Paragraphs>44</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Prawo autorskie w szkole, czyli …  zasady eksploatacji Internetu</vt:lpstr>
      <vt:lpstr>Definicja Internetu</vt:lpstr>
      <vt:lpstr> Internet a prawo autorskie Podstawowe zasady </vt:lpstr>
      <vt:lpstr>Internet a prawo autorskie Podstawowe zasady</vt:lpstr>
      <vt:lpstr>Internet a prawo autorskie  Podstawowe zasady</vt:lpstr>
      <vt:lpstr>Internet a prawo autorskie  Podstawowe zasady</vt:lpstr>
      <vt:lpstr>Poznaj szczegóły</vt:lpstr>
      <vt:lpstr>Korzystanie z materiałów dostępnych w Internecie</vt:lpstr>
      <vt:lpstr>Rozpowszechnianie materiałów w Internecie</vt:lpstr>
      <vt:lpstr>Internet a twórczość multimedialna</vt:lpstr>
      <vt:lpstr>Internet a program komputerowy (twórcza baza danych)</vt:lpstr>
      <vt:lpstr>Odpowiedzialność za nielegalne rozpowszechnianie materiałów w Internecie</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autorskie w szkole, czyli …  zasady eksploatacji internetu</dc:title>
  <dc:creator>Krysia</dc:creator>
  <cp:lastModifiedBy>Krysia</cp:lastModifiedBy>
  <cp:revision>22</cp:revision>
  <dcterms:created xsi:type="dcterms:W3CDTF">2014-01-16T15:34:56Z</dcterms:created>
  <dcterms:modified xsi:type="dcterms:W3CDTF">2014-02-11T17:57:48Z</dcterms:modified>
</cp:coreProperties>
</file>